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8" r:id="rId3"/>
    <p:sldId id="297" r:id="rId4"/>
    <p:sldId id="299" r:id="rId5"/>
    <p:sldId id="294" r:id="rId6"/>
    <p:sldId id="298" r:id="rId7"/>
    <p:sldId id="300" r:id="rId8"/>
    <p:sldId id="293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61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70BBAE4-23E0-411B-98D0-19432B658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4FBA29-8269-49B4-A7FB-11AD9876D3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4D8F-FA49-48BF-9EA4-7020451375B3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565738-91D1-43A0-9B48-0866E84527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C09C6F-9FAD-4098-94CA-29703261E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42FDF-4877-4F60-A53B-F4D54D82D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7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AA8A-2C1F-492F-80FA-7E535C38160E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C7D8-3D90-4ABB-8156-CCA9DF646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18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F09F-37F1-4690-BB40-EE7FE46D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57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830AF1-6E55-4132-875A-7D82E1E87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53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99A1D8-7760-4C45-9256-67BD5A77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68F7634-6C00-4661-9AF9-D9D94E6E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281" y="634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tkinson Hyperlegible" pitchFamily="2" charset="0"/>
              </a:defRPr>
            </a:lvl1pPr>
          </a:lstStyle>
          <a:p>
            <a:fld id="{E116E3E0-7A61-4EC8-8766-D5092B0A86AD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525E289-7D23-415D-AFE7-EB6424DAA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tkinson Hyperlegible" pitchFamily="2" charset="0"/>
              </a:defRPr>
            </a:lvl1pPr>
          </a:lstStyle>
          <a:p>
            <a:fld id="{A6E373F6-E55B-4537-A9FE-6442A9F9818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33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60A3A7-A854-49E6-A522-45BAEBF2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5AA2-C33D-497E-9812-9D019DAF7D2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BC844C-CC16-4454-BD07-1F4A3A06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E834AE-A790-4B6F-AFF2-BEDC2F8E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A3EA-B943-41A7-9291-052DAD3E1D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72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51B2C24-927E-49A6-B51D-C410B31ABC79}"/>
              </a:ext>
            </a:extLst>
          </p:cNvPr>
          <p:cNvSpPr/>
          <p:nvPr userDrawn="1"/>
        </p:nvSpPr>
        <p:spPr bwMode="auto">
          <a:xfrm>
            <a:off x="0" y="0"/>
            <a:ext cx="6312024" cy="6858000"/>
          </a:xfrm>
          <a:prstGeom prst="rect">
            <a:avLst/>
          </a:prstGeom>
          <a:solidFill>
            <a:srgbClr val="EF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 dirty="0">
              <a:ln>
                <a:noFill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59B517-BC2A-4975-95EB-3892CE0C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82" y="1522371"/>
            <a:ext cx="5732158" cy="3813259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exend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537C14-A446-41F2-AD5F-B9EE79A4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188" y="6356349"/>
            <a:ext cx="2743200" cy="365125"/>
          </a:xfrm>
        </p:spPr>
        <p:txBody>
          <a:bodyPr/>
          <a:lstStyle/>
          <a:p>
            <a:fld id="{AB20A3EA-B943-41A7-9291-052DAD3E1D6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D49F2A6-AA83-4996-9985-AF68F80C8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163513"/>
            <a:ext cx="1320800" cy="1284287"/>
          </a:xfrm>
        </p:spPr>
        <p:txBody>
          <a:bodyPr>
            <a:noAutofit/>
          </a:bodyPr>
          <a:lstStyle>
            <a:lvl1pPr marL="0" indent="0">
              <a:buNone/>
              <a:defRPr sz="14400">
                <a:solidFill>
                  <a:schemeClr val="bg1"/>
                </a:solidFill>
              </a:defRPr>
            </a:lvl1pPr>
            <a:lvl2pPr>
              <a:defRPr sz="14400">
                <a:solidFill>
                  <a:schemeClr val="bg1"/>
                </a:solidFill>
              </a:defRPr>
            </a:lvl2pPr>
            <a:lvl3pPr>
              <a:defRPr sz="14400">
                <a:solidFill>
                  <a:schemeClr val="bg1"/>
                </a:solidFill>
              </a:defRPr>
            </a:lvl3pPr>
            <a:lvl4pPr>
              <a:defRPr sz="14400">
                <a:solidFill>
                  <a:schemeClr val="bg1"/>
                </a:solidFill>
              </a:defRPr>
            </a:lvl4pPr>
            <a:lvl5pPr>
              <a:defRPr sz="14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9E2B5F6-3BE4-45F7-9859-7A33E7B0C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2888" y="550863"/>
            <a:ext cx="5270500" cy="54737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90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5AC44-1C2E-409E-988A-F1ECDA1D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2003C9-B02B-400C-89DC-37AD93F94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92A57-0B73-4A72-A121-8CA90FBA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E3E0-7A61-4EC8-8766-D5092B0A86A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3372D2-52D1-403A-BD88-A91492FC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166D08-E3F5-4ACB-8497-EBCA5A5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73F6-E55B-4537-A9FE-6442A9F9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09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44439-ED72-48B9-8D00-82D7F559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8BCD6C-D602-4C38-B439-EEACED64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EE3B79-D7A2-4D96-B8AD-E80C6576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E3E0-7A61-4EC8-8766-D5092B0A86A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67C71A-F9DC-41A8-9D06-2FC9FBFF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3D38C8-6278-4F24-806A-FCAA2371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73F6-E55B-4537-A9FE-6442A9F9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0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58BC5-0F23-46C6-B2F4-B71C7057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7395-D53A-42EB-8502-D56A08F9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81" y="2113415"/>
            <a:ext cx="5710519" cy="406354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676BFE-B708-4804-9710-191C15378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3415"/>
            <a:ext cx="5728444" cy="406354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3CE022-FE2F-4042-B6A7-E8BCB5B7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E3E0-7A61-4EC8-8766-D5092B0A86A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407718-727A-4DFA-9129-3D0F4F24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2D8A06-E841-435A-B878-2E77A479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73F6-E55B-4537-A9FE-6442A9F9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71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7631A0-B80E-4709-A188-D56026CE8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282" y="1998010"/>
            <a:ext cx="56882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124240-165C-468A-B4EC-72170772D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82" y="2821923"/>
            <a:ext cx="5688294" cy="33677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8A1726-C4CB-4DCF-A63F-04E21C707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8010"/>
            <a:ext cx="571051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17EA2E-F7CD-4CCF-A0A3-13B2914D6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1923"/>
            <a:ext cx="5710518" cy="33677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2080FA1-6152-4F31-9CDE-498F3047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E3E0-7A61-4EC8-8766-D5092B0A86A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8DC8E6-27CC-4538-A507-B82B8928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0F5B76-73A1-4856-ADB2-396F0D63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73F6-E55B-4537-A9FE-6442A9F9818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D6B4544-1C72-468B-91F3-9F11E1C3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1" y="1171044"/>
            <a:ext cx="11591363" cy="73723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712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D2424-01B5-48AF-B6D4-7F626C1B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65EA39-D48E-4D0A-AA46-87E4B710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E3E0-7A61-4EC8-8766-D5092B0A86A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BB6F86-1E9A-49BD-908D-95C7FF8D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698841-009D-4806-B55C-3B3CC1C0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73F6-E55B-4537-A9FE-6442A9F9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22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FB0A99-7E83-4E5D-B4AD-CA17E566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E3E0-7A61-4EC8-8766-D5092B0A86A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E8128A-46EC-41D7-B22C-2758AFBA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043EE7-DF51-4EC0-8CE1-2AC781EE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73F6-E55B-4537-A9FE-6442A9F9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5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428E2-E0E5-481F-B20A-2E3FB9B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1" y="1332238"/>
            <a:ext cx="4462744" cy="13731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34F4B1-7F07-4FDF-81E2-4FE58A59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2238"/>
            <a:ext cx="6717456" cy="4528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60D0E5-A840-41F7-A706-0C2606B3A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282" y="2705352"/>
            <a:ext cx="4462744" cy="31636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03CC95-914B-4047-BAE9-03B03CB8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E3E0-7A61-4EC8-8766-D5092B0A86A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E985C5-7C01-4955-8B64-C63E73C5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085503-72E9-4F8F-A095-E014995B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73F6-E55B-4537-A9FE-6442A9F9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26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D16973-055E-45E8-9272-C90276275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2238"/>
            <a:ext cx="6699530" cy="45288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701C36-9021-477C-87D0-FCDA5649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E3E0-7A61-4EC8-8766-D5092B0A86A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E22FDE-3F85-4E53-9394-3D6F6E2B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C04DAD-8DC1-4209-8D77-8CEB0DBE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73F6-E55B-4537-A9FE-6442A9F9818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D81363F-96D2-46DD-A3A9-6F3A9496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1" y="1332238"/>
            <a:ext cx="4462744" cy="13731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CABCC83D-AFFB-4891-A52F-FBA2E84D7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282" y="2705352"/>
            <a:ext cx="4462744" cy="31636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182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3D50835-BD47-4D7D-8929-9A8081D0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1" y="1171044"/>
            <a:ext cx="11591363" cy="737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5B6727-4CC3-4E44-BFC8-96C70BA12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281" y="2080757"/>
            <a:ext cx="11591363" cy="4096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FE251A-32DB-466A-9899-644B65FFD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281" y="6349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tkinson Hyperlegible" pitchFamily="2" charset="0"/>
              </a:defRPr>
            </a:lvl1pPr>
          </a:lstStyle>
          <a:p>
            <a:fld id="{E116E3E0-7A61-4EC8-8766-D5092B0A86AD}" type="datetimeFigureOut">
              <a:rPr lang="de-DE" smtClean="0"/>
              <a:pPr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DDF694-757A-411B-861E-AA5BF9CC2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13468A-3957-4269-B022-0F1D7605B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74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tkinson Hyperlegible" pitchFamily="2" charset="0"/>
              </a:defRPr>
            </a:lvl1pPr>
          </a:lstStyle>
          <a:p>
            <a:fld id="{A6E373F6-E55B-4537-A9FE-6442A9F9818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10">
            <a:extLst>
              <a:ext uri="{FF2B5EF4-FFF2-40B4-BE49-F238E27FC236}">
                <a16:creationId xmlns:a16="http://schemas.microsoft.com/office/drawing/2014/main" id="{615A476E-07F2-4EBF-9A79-30EB2327B9BB}"/>
              </a:ext>
            </a:extLst>
          </p:cNvPr>
          <p:cNvSpPr/>
          <p:nvPr userDrawn="1"/>
        </p:nvSpPr>
        <p:spPr bwMode="auto">
          <a:xfrm>
            <a:off x="309283" y="947276"/>
            <a:ext cx="11591364" cy="512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09F7AEB8-FDA4-47B9-B08F-C74BB9F00F9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309282" y="282644"/>
            <a:ext cx="1226383" cy="3973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6E05663-A468-43EC-8222-383D9CCA96D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22560" y="161896"/>
            <a:ext cx="2478084" cy="63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xen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23BB03-A035-4A53-B517-D0A74E49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7C9236-B125-46F9-83C2-EC521359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A1E10B-A950-4591-8E0D-036947FFA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5AA2-C33D-497E-9812-9D019DAF7D2D}" type="datetimeFigureOut">
              <a:rPr lang="de-DE" smtClean="0"/>
              <a:t>06.03.2026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8CCD26-5822-40CD-A080-E42719D49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E9B903-4294-41B7-AE6B-593166854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A3EA-B943-41A7-9291-052DAD3E1D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77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EFD98-201C-4287-B62B-7E7C3F160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529" y="1485700"/>
            <a:ext cx="10064942" cy="2387600"/>
          </a:xfrm>
        </p:spPr>
        <p:txBody>
          <a:bodyPr/>
          <a:lstStyle/>
          <a:p>
            <a:r>
              <a:rPr lang="de-DE" sz="4000" dirty="0" err="1"/>
              <a:t>KI@school</a:t>
            </a:r>
            <a:r>
              <a:rPr lang="de-DE" sz="4000" dirty="0"/>
              <a:t> - Runder Tisch </a:t>
            </a:r>
            <a:br>
              <a:rPr lang="de-DE" sz="4000" dirty="0"/>
            </a:br>
            <a:r>
              <a:rPr lang="de-DE" sz="2800" dirty="0"/>
              <a:t>KI-Integration in die </a:t>
            </a:r>
            <a:r>
              <a:rPr lang="de-DE" sz="2800" dirty="0" err="1"/>
              <a:t>ByCS</a:t>
            </a:r>
            <a:r>
              <a:rPr lang="de-DE" sz="2800" dirty="0"/>
              <a:t> Lernplattform </a:t>
            </a:r>
            <a:br>
              <a:rPr lang="de-DE" sz="2800" dirty="0"/>
            </a:br>
            <a:r>
              <a:rPr lang="de-DE" sz="2800" dirty="0"/>
              <a:t>Aktueller Funktionsumfang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168B81-97B4-478F-AEEA-A0C95C90F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Dr. Peter Mayer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06.03.2026</a:t>
            </a:r>
          </a:p>
        </p:txBody>
      </p:sp>
    </p:spTree>
    <p:extLst>
      <p:ext uri="{BB962C8B-B14F-4D97-AF65-F5344CB8AC3E}">
        <p14:creationId xmlns:p14="http://schemas.microsoft.com/office/powerpoint/2010/main" val="10299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A4A9E3-507F-4CED-9ED3-E3463037B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de-DE" b="1" dirty="0"/>
              <a:t>Schulspezifische Konfiguration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5CC4DC-9B40-4A1F-BAD0-7454517F5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de-DE" b="1" dirty="0"/>
              <a:t>Kontrollzentrum im Kurs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8AF5234-A1F5-4F40-8D9A-4B885EFB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Volle Kontrolle für Schulleitung und Lehrkräfte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5880B5A-A066-4E44-B7F0-B4741AE1A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60974"/>
          <a:stretch/>
        </p:blipFill>
        <p:spPr bwMode="auto">
          <a:xfrm>
            <a:off x="329651" y="3116911"/>
            <a:ext cx="5673230" cy="2790908"/>
          </a:xfrm>
          <a:prstGeom prst="rect">
            <a:avLst/>
          </a:prstGeo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A90698B8-FDE3-4DC6-92BA-338F9892D95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/>
        </p:blipFill>
        <p:spPr bwMode="auto">
          <a:xfrm>
            <a:off x="8181892" y="2393888"/>
            <a:ext cx="1657847" cy="43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7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FE723-EFBB-4D58-8DE5-F0CEFBED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Block - Chatbot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3D0E1520-51C7-40F9-A617-7F0846CA1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083" y="102116"/>
            <a:ext cx="4213412" cy="66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ABB2D-1BB1-4B51-8B8F-A9EB2CD1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Aktivität - Chatbot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0FF8151-7C90-464D-AB02-1BE6C74141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9564" y="2112963"/>
            <a:ext cx="5090235" cy="4064000"/>
          </a:xfr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C4C54A-7D74-432D-8D0F-0FF0C585BC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Vorteil gegenüber Block:</a:t>
            </a:r>
          </a:p>
          <a:p>
            <a:r>
              <a:rPr lang="de-DE" sz="1800" dirty="0"/>
              <a:t>Mehrere Chatbots können in einem Kurs liegen</a:t>
            </a:r>
          </a:p>
          <a:p>
            <a:r>
              <a:rPr lang="de-DE" sz="1800" dirty="0"/>
              <a:t>Jeder Chatbot kann unterschiedlich konfiguriert sein</a:t>
            </a:r>
          </a:p>
          <a:p>
            <a:pPr marL="457200" lvl="1" indent="0">
              <a:buNone/>
            </a:pPr>
            <a:endParaRPr lang="de-DE" sz="1800" dirty="0"/>
          </a:p>
          <a:p>
            <a:pPr>
              <a:buFont typeface="Symbol" panose="05050102010706020507" pitchFamily="18" charset="2"/>
              <a:buChar char="Þ"/>
            </a:pPr>
            <a:r>
              <a:rPr lang="de-DE" sz="2000" dirty="0"/>
              <a:t>Neue didaktische Möglichkeiten auch wegen Abschlussverfolgung und Voraussetzungen</a:t>
            </a:r>
          </a:p>
          <a:p>
            <a:pPr>
              <a:buFont typeface="Symbol" panose="05050102010706020507" pitchFamily="18" charset="2"/>
              <a:buChar char="Þ"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Zukunftsvision:</a:t>
            </a:r>
          </a:p>
          <a:p>
            <a:r>
              <a:rPr lang="de-DE" sz="1800" dirty="0"/>
              <a:t>Chat mit Kursinhalten (Auswahl oder komplett)</a:t>
            </a:r>
          </a:p>
          <a:p>
            <a:r>
              <a:rPr lang="de-DE" sz="1800" dirty="0"/>
              <a:t>Chat mit </a:t>
            </a:r>
            <a:r>
              <a:rPr lang="de-DE" sz="1800" dirty="0" err="1"/>
              <a:t>Vectorstore</a:t>
            </a:r>
            <a:r>
              <a:rPr lang="de-DE" sz="1800" dirty="0"/>
              <a:t> als Datenbasis (RAG)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4429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94B9F-5146-4621-A022-E6350A73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1" y="1171043"/>
            <a:ext cx="4833219" cy="1564307"/>
          </a:xfrm>
        </p:spPr>
        <p:txBody>
          <a:bodyPr/>
          <a:lstStyle/>
          <a:p>
            <a:r>
              <a:rPr lang="de-DE" sz="2800" b="1" dirty="0"/>
              <a:t>Editorfunktionalitäten für differenzierte und barrierefreie Kurse</a:t>
            </a:r>
            <a:endParaRPr lang="de-DE" sz="28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D8DF3D-09CA-4190-9D64-667545EE1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938"/>
          <a:stretch/>
        </p:blipFill>
        <p:spPr bwMode="auto">
          <a:xfrm>
            <a:off x="25181" y="2627905"/>
            <a:ext cx="12156076" cy="300161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F7245924-DF52-477D-ABB8-58B2A86FA89A}"/>
              </a:ext>
            </a:extLst>
          </p:cNvPr>
          <p:cNvSpPr/>
          <p:nvPr/>
        </p:nvSpPr>
        <p:spPr bwMode="auto">
          <a:xfrm>
            <a:off x="2925569" y="3470719"/>
            <a:ext cx="559130" cy="55572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5F41987-9F03-4E04-8D0F-4DE4ED3B9F4D}"/>
              </a:ext>
            </a:extLst>
          </p:cNvPr>
          <p:cNvSpPr/>
          <p:nvPr/>
        </p:nvSpPr>
        <p:spPr bwMode="auto">
          <a:xfrm>
            <a:off x="8030969" y="4878177"/>
            <a:ext cx="559130" cy="555726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1586FF2-2C0A-4B78-AF4B-F0619CDBB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04" y="23922"/>
            <a:ext cx="6850149" cy="67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6AAF2A-4C12-45FC-9CC9-39F472874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962" y="1260206"/>
            <a:ext cx="5688294" cy="823912"/>
          </a:xfrm>
        </p:spPr>
        <p:txBody>
          <a:bodyPr/>
          <a:lstStyle/>
          <a:p>
            <a:r>
              <a:rPr lang="de-DE" b="1" dirty="0"/>
              <a:t>Feedback-Vorschläge für Tests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5935DB-602E-4BE8-AA0E-8F248D071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6880" y="1260206"/>
            <a:ext cx="5710518" cy="823912"/>
          </a:xfrm>
        </p:spPr>
        <p:txBody>
          <a:bodyPr/>
          <a:lstStyle/>
          <a:p>
            <a:r>
              <a:rPr lang="de-DE" b="1" dirty="0"/>
              <a:t>Fragen-Generierung für Test Aktivität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A367C76-37F3-4494-B41E-2DC83CC1B0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381540" y="1768818"/>
            <a:ext cx="5481916" cy="4376808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A50EB23B-E19F-4DBE-8BAA-61B0591BFB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-270" r="57716" b="47246"/>
          <a:stretch/>
        </p:blipFill>
        <p:spPr bwMode="auto">
          <a:xfrm>
            <a:off x="6492213" y="1786041"/>
            <a:ext cx="5081761" cy="42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8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42739-3052-4751-AD8B-A5668D25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 Unterstützungstools für die tägliche Arbeit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F656C7C-D5DB-49B2-A605-5ABB8A3AB3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tretch/>
        </p:blipFill>
        <p:spPr>
          <a:xfrm>
            <a:off x="756574" y="2112963"/>
            <a:ext cx="4816214" cy="4064000"/>
          </a:xfr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97AD600-6DFB-4B2A-986D-666A6E766B7E}"/>
              </a:ext>
            </a:extLst>
          </p:cNvPr>
          <p:cNvSpPr/>
          <p:nvPr/>
        </p:nvSpPr>
        <p:spPr>
          <a:xfrm>
            <a:off x="1003610" y="4264226"/>
            <a:ext cx="1833260" cy="379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AlternativText generieren">
            <a:hlinkClick r:id="" action="ppaction://media"/>
            <a:extLst>
              <a:ext uri="{FF2B5EF4-FFF2-40B4-BE49-F238E27FC236}">
                <a16:creationId xmlns:a16="http://schemas.microsoft.com/office/drawing/2014/main" id="{F721A3B0-1DC1-4E1E-A2DB-664E77F1E6E8}"/>
              </a:ext>
            </a:extLst>
          </p:cNvPr>
          <p:cNvPicPr>
            <a:picLocks noGrp="1" noChangeAspect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05"/>
                </p14:media>
              </p:ext>
            </p:extLst>
          </p:nvPr>
        </p:nvPicPr>
        <p:blipFill rotWithShape="1">
          <a:blip r:embed="rId5"/>
          <a:srcRect l="17166" r="17105"/>
          <a:stretch>
            <a:fillRect/>
          </a:stretch>
        </p:blipFill>
        <p:spPr>
          <a:xfrm>
            <a:off x="6661626" y="2112963"/>
            <a:ext cx="4748847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6699C-73A7-4EB0-B43B-F45BA892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Agent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3DAAD3-ED64-4A05-96C2-D45E708F4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81" y="2113415"/>
            <a:ext cx="6134688" cy="4063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/>
              <a:t>Die KI-Antwort enthält 4 Bereiche pro Feld: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b="1" dirty="0"/>
              <a:t>Feld-Name</a:t>
            </a:r>
            <a:r>
              <a:rPr lang="de-DE" sz="2400" dirty="0"/>
              <a:t> </a:t>
            </a:r>
            <a:r>
              <a:rPr lang="de-DE" sz="1600" dirty="0"/>
              <a:t>des Formularfeldes</a:t>
            </a:r>
          </a:p>
          <a:p>
            <a:endParaRPr lang="de-DE" sz="2400" dirty="0"/>
          </a:p>
          <a:p>
            <a:r>
              <a:rPr lang="de-DE" sz="2400" b="1" dirty="0"/>
              <a:t>Vorschlag</a:t>
            </a:r>
            <a:r>
              <a:rPr lang="de-DE" sz="2400" dirty="0"/>
              <a:t> </a:t>
            </a:r>
            <a:r>
              <a:rPr lang="de-DE" sz="1600" dirty="0"/>
              <a:t>für den Inhalt des Formularfeldes</a:t>
            </a:r>
          </a:p>
          <a:p>
            <a:endParaRPr lang="de-DE" sz="1600" dirty="0"/>
          </a:p>
          <a:p>
            <a:r>
              <a:rPr lang="de-DE" sz="2400" b="1" dirty="0"/>
              <a:t>Erklärung</a:t>
            </a:r>
            <a:r>
              <a:rPr lang="de-DE" sz="2400" dirty="0"/>
              <a:t> </a:t>
            </a:r>
            <a:r>
              <a:rPr lang="de-DE" sz="1600" dirty="0"/>
              <a:t>warum der Wert vorgeschlagen wurde.</a:t>
            </a:r>
          </a:p>
          <a:p>
            <a:endParaRPr lang="de-DE" sz="1600" dirty="0"/>
          </a:p>
          <a:p>
            <a:r>
              <a:rPr lang="de-DE" sz="2400" b="1" dirty="0"/>
              <a:t>Optionen</a:t>
            </a:r>
            <a:r>
              <a:rPr lang="de-DE" sz="2400" dirty="0"/>
              <a:t> </a:t>
            </a:r>
            <a:r>
              <a:rPr lang="de-DE" sz="1600" dirty="0"/>
              <a:t>zum übernehmen oder ablehnen des Vorschlags.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C1D00801-BB9A-4498-9E5B-DB0D05C45F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5914" y="1153502"/>
            <a:ext cx="4817327" cy="5382821"/>
          </a:xfr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94B61AA-FCDE-4EC4-9CE3-F8BB955ADCD9}"/>
              </a:ext>
            </a:extLst>
          </p:cNvPr>
          <p:cNvSpPr/>
          <p:nvPr/>
        </p:nvSpPr>
        <p:spPr>
          <a:xfrm>
            <a:off x="7337502" y="3858322"/>
            <a:ext cx="1146346" cy="191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459DA3-CB1D-4D5F-8177-B5CF4ED5BFB3}"/>
              </a:ext>
            </a:extLst>
          </p:cNvPr>
          <p:cNvSpPr/>
          <p:nvPr/>
        </p:nvSpPr>
        <p:spPr>
          <a:xfrm>
            <a:off x="7337501" y="4050123"/>
            <a:ext cx="3300761" cy="191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431287A-38D5-465F-990B-9ED3C70B93EF}"/>
              </a:ext>
            </a:extLst>
          </p:cNvPr>
          <p:cNvSpPr/>
          <p:nvPr/>
        </p:nvSpPr>
        <p:spPr>
          <a:xfrm>
            <a:off x="7337501" y="4241924"/>
            <a:ext cx="4134874" cy="160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1717C3-7C9D-4F9D-A967-EA0196D50385}"/>
              </a:ext>
            </a:extLst>
          </p:cNvPr>
          <p:cNvSpPr/>
          <p:nvPr/>
        </p:nvSpPr>
        <p:spPr>
          <a:xfrm>
            <a:off x="7337501" y="4402501"/>
            <a:ext cx="2685579" cy="276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2DBC2AF-B159-4E80-949D-26BCE4C47B82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4250845" y="3162486"/>
            <a:ext cx="3086657" cy="791737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4299529-6995-42F2-A31D-0829818F87EF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5330283" y="4014439"/>
            <a:ext cx="2007218" cy="131585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36DEF023-6259-45FA-87B1-6E46D15C085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532120" y="4322213"/>
            <a:ext cx="1805381" cy="423340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6377AA58-3B43-4FB5-9E1B-2205B285B763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468559" y="4540777"/>
            <a:ext cx="1868942" cy="941756"/>
          </a:xfrm>
          <a:prstGeom prst="line">
            <a:avLst/>
          </a:prstGeom>
          <a:ln w="190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1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EFD98-201C-4287-B62B-7E7C3F160A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dirty="0"/>
              <a:t>Vielen Dank für Ihre Aufmerksamkeit!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168B81-97B4-478F-AEEA-A0C95C90F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Dr. Peter Mayer</a:t>
            </a:r>
          </a:p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06.03.2026</a:t>
            </a:r>
          </a:p>
        </p:txBody>
      </p:sp>
    </p:spTree>
    <p:extLst>
      <p:ext uri="{BB962C8B-B14F-4D97-AF65-F5344CB8AC3E}">
        <p14:creationId xmlns:p14="http://schemas.microsoft.com/office/powerpoint/2010/main" val="387611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yCS-Design-System">
      <a:dk1>
        <a:sysClr val="windowText" lastClr="000000"/>
      </a:dk1>
      <a:lt1>
        <a:sysClr val="window" lastClr="FFFFFF"/>
      </a:lt1>
      <a:dk2>
        <a:srgbClr val="00091E"/>
      </a:dk2>
      <a:lt2>
        <a:srgbClr val="E8E8EA"/>
      </a:lt2>
      <a:accent1>
        <a:srgbClr val="264D7F"/>
      </a:accent1>
      <a:accent2>
        <a:srgbClr val="EF7430"/>
      </a:accent2>
      <a:accent3>
        <a:srgbClr val="A4A5AC"/>
      </a:accent3>
      <a:accent4>
        <a:srgbClr val="FFD030"/>
      </a:accent4>
      <a:accent5>
        <a:srgbClr val="00AAFF"/>
      </a:accent5>
      <a:accent6>
        <a:srgbClr val="00C431"/>
      </a:accent6>
      <a:hlink>
        <a:srgbClr val="EF7430"/>
      </a:hlink>
      <a:folHlink>
        <a:srgbClr val="EF74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CS-ISB-Vorlage Präsentationen.pptx" id="{5CAB7C4A-7712-4402-BB16-F62874EEE245}" vid="{9D42B963-E5D8-4D11-9321-7B791BD75373}"/>
    </a:ext>
  </a:extLst>
</a:theme>
</file>

<file path=ppt/theme/theme2.xml><?xml version="1.0" encoding="utf-8"?>
<a:theme xmlns:a="http://schemas.openxmlformats.org/drawingml/2006/main" name="weiß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CS-ISB-Vorlage Präsentationen.pptx" id="{5CAB7C4A-7712-4402-BB16-F62874EEE245}" vid="{47277092-A4E1-4AB1-8A5D-349B182272F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ByCS-ISB-Vorlage Präsentationen</Template>
  <TotalTime>0</TotalTime>
  <Words>144</Words>
  <Application>Microsoft Office PowerPoint</Application>
  <PresentationFormat>Breitbild</PresentationFormat>
  <Paragraphs>34</Paragraphs>
  <Slides>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Atkinson Hyperlegible</vt:lpstr>
      <vt:lpstr>Calibri</vt:lpstr>
      <vt:lpstr>Calibri Light</vt:lpstr>
      <vt:lpstr>Lexend</vt:lpstr>
      <vt:lpstr>Symbol</vt:lpstr>
      <vt:lpstr>Office</vt:lpstr>
      <vt:lpstr>weiß</vt:lpstr>
      <vt:lpstr>KI@school - Runder Tisch  KI-Integration in die ByCS Lernplattform  Aktueller Funktionsumfang</vt:lpstr>
      <vt:lpstr>Volle Kontrolle für Schulleitung und Lehrkräfte</vt:lpstr>
      <vt:lpstr>Block - Chatbot</vt:lpstr>
      <vt:lpstr>Aktivität - Chatbot</vt:lpstr>
      <vt:lpstr>Editorfunktionalitäten für differenzierte und barrierefreie Kurse</vt:lpstr>
      <vt:lpstr>PowerPoint-Präsentation</vt:lpstr>
      <vt:lpstr>Kleine Unterstützungstools für die tägliche Arbeit</vt:lpstr>
      <vt:lpstr>KI Agent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in Moodle: Von Chatbots über Barrierefreiheit zur Diskursanalyse</dc:title>
  <dc:creator>Peter Mayer</dc:creator>
  <cp:lastModifiedBy>Peter Mayer</cp:lastModifiedBy>
  <cp:revision>14</cp:revision>
  <dcterms:created xsi:type="dcterms:W3CDTF">2026-03-01T11:16:22Z</dcterms:created>
  <dcterms:modified xsi:type="dcterms:W3CDTF">2026-03-06T11:13:22Z</dcterms:modified>
</cp:coreProperties>
</file>