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handoutMasterIdLst>
    <p:handoutMasterId r:id="rId13"/>
  </p:handoutMasterIdLst>
  <p:sldIdLst>
    <p:sldId id="258" r:id="rId3"/>
    <p:sldId id="297" r:id="rId4"/>
    <p:sldId id="299" r:id="rId5"/>
    <p:sldId id="294" r:id="rId6"/>
    <p:sldId id="298" r:id="rId7"/>
    <p:sldId id="300" r:id="rId8"/>
    <p:sldId id="293" r:id="rId9"/>
    <p:sldId id="265" r:id="rId10"/>
    <p:sldId id="266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100" y="1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5" d="100"/>
          <a:sy n="95" d="100"/>
        </p:scale>
        <p:origin x="6154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270BBAE4-23E0-411B-98D0-19432B658D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E4FBA29-8269-49B4-A7FB-11AD9876D33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94D8F-FA49-48BF-9EA4-7020451375B3}" type="datetimeFigureOut">
              <a:rPr lang="de-DE" smtClean="0"/>
              <a:t>06.03.2026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B565738-91D1-43A0-9B48-0866E84527D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0C09C6F-9FAD-4098-94CA-29703261EA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242FDF-4877-4F60-A53B-F4D54D82D9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373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6AA8A-2C1F-492F-80FA-7E535C38160E}" type="datetimeFigureOut">
              <a:rPr lang="de-DE" smtClean="0"/>
              <a:t>06.03.2026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75C7D8-3D90-4ABB-8156-CCA9DF646E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4182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68F09F-37F1-4690-BB40-EE7FE46D99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85700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C830AF1-6E55-4132-875A-7D82E1E87F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653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99A1D8-7760-4C45-9256-67BD5A775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468F7634-6C00-4661-9AF9-D9D94E6E97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9281" y="63494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tkinson Hyperlegible" pitchFamily="2" charset="0"/>
              </a:defRPr>
            </a:lvl1pPr>
          </a:lstStyle>
          <a:p>
            <a:fld id="{E116E3E0-7A61-4EC8-8766-D5092B0A86AD}" type="datetimeFigureOut">
              <a:rPr lang="de-DE" smtClean="0"/>
              <a:pPr/>
              <a:t>06.03.2026</a:t>
            </a:fld>
            <a:endParaRPr lang="de-DE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6525E289-7D23-415D-AFE7-EB6424DAA9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57444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tkinson Hyperlegible" pitchFamily="2" charset="0"/>
              </a:defRPr>
            </a:lvl1pPr>
          </a:lstStyle>
          <a:p>
            <a:fld id="{A6E373F6-E55B-4537-A9FE-6442A9F9818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6331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A60A3A7-A854-49E6-A522-45BAEBF29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5AA2-C33D-497E-9812-9D019DAF7D2D}" type="datetimeFigureOut">
              <a:rPr lang="de-DE" smtClean="0"/>
              <a:t>06.03.2026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DBC844C-CC16-4454-BD07-1F4A3A061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6E834AE-A790-4B6F-AFF2-BEDC2F8EE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0A3EA-B943-41A7-9291-052DAD3E1D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172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B51B2C24-927E-49A6-B51D-C410B31ABC79}"/>
              </a:ext>
            </a:extLst>
          </p:cNvPr>
          <p:cNvSpPr/>
          <p:nvPr userDrawn="1"/>
        </p:nvSpPr>
        <p:spPr bwMode="auto">
          <a:xfrm>
            <a:off x="0" y="0"/>
            <a:ext cx="6312024" cy="6858000"/>
          </a:xfrm>
          <a:prstGeom prst="rect">
            <a:avLst/>
          </a:prstGeom>
          <a:solidFill>
            <a:srgbClr val="EF7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sz="1800" b="0" i="0" u="none" strike="noStrike" cap="none" spc="0" dirty="0">
              <a:ln>
                <a:noFill/>
              </a:ln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359B517-BC2A-4975-95EB-3892CE0C1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082" y="1522371"/>
            <a:ext cx="5732158" cy="381325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Lexend" pitchFamily="2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0537C14-A446-41F2-AD5F-B9EE79A4B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0188" y="6356349"/>
            <a:ext cx="2743200" cy="365125"/>
          </a:xfrm>
        </p:spPr>
        <p:txBody>
          <a:bodyPr/>
          <a:lstStyle/>
          <a:p>
            <a:fld id="{AB20A3EA-B943-41A7-9291-052DAD3E1D6D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3D49F2A6-AA83-4996-9985-AF68F80C8B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0188" y="163513"/>
            <a:ext cx="1320800" cy="1284287"/>
          </a:xfrm>
        </p:spPr>
        <p:txBody>
          <a:bodyPr>
            <a:noAutofit/>
          </a:bodyPr>
          <a:lstStyle>
            <a:lvl1pPr marL="0" indent="0">
              <a:buNone/>
              <a:defRPr sz="14400">
                <a:solidFill>
                  <a:schemeClr val="bg1"/>
                </a:solidFill>
              </a:defRPr>
            </a:lvl1pPr>
            <a:lvl2pPr>
              <a:defRPr sz="14400">
                <a:solidFill>
                  <a:schemeClr val="bg1"/>
                </a:solidFill>
              </a:defRPr>
            </a:lvl2pPr>
            <a:lvl3pPr>
              <a:defRPr sz="14400">
                <a:solidFill>
                  <a:schemeClr val="bg1"/>
                </a:solidFill>
              </a:defRPr>
            </a:lvl3pPr>
            <a:lvl4pPr>
              <a:defRPr sz="14400">
                <a:solidFill>
                  <a:schemeClr val="bg1"/>
                </a:solidFill>
              </a:defRPr>
            </a:lvl4pPr>
            <a:lvl5pPr>
              <a:defRPr sz="144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1</a:t>
            </a:r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E9E2B5F6-3BE4-45F7-9859-7A33E7B0CF0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92888" y="550863"/>
            <a:ext cx="5270500" cy="5473700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9901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A5AC44-1C2E-409E-988A-F1ECDA1D0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02003C9-B02B-400C-89DC-37AD93F946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7992A57-0B73-4A72-A121-8CA90FBA8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6E3E0-7A61-4EC8-8766-D5092B0A86AD}" type="datetimeFigureOut">
              <a:rPr lang="de-DE" smtClean="0"/>
              <a:t>06.03.2026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63372D2-52D1-403A-BD88-A91492FC9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9166D08-E3F5-4ACB-8497-EBCA5A584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73F6-E55B-4537-A9FE-6442A9F981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6098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644439-ED72-48B9-8D00-82D7F559E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8BCD6C-D602-4C38-B439-EEACED640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3EE3B79-D7A2-4D96-B8AD-E80C65769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6E3E0-7A61-4EC8-8766-D5092B0A86AD}" type="datetimeFigureOut">
              <a:rPr lang="de-DE" smtClean="0"/>
              <a:t>06.03.2026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367C71A-F9DC-41A8-9D06-2FC9FBFFD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3D38C8-6278-4F24-806A-FCAA23718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73F6-E55B-4537-A9FE-6442A9F981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7027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758BC5-0F23-46C6-B2F4-B71C70571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A707395-D53A-42EB-8502-D56A08F9E5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9281" y="2113415"/>
            <a:ext cx="5710519" cy="406354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7676BFE-B708-4804-9710-191C153780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13415"/>
            <a:ext cx="5728444" cy="406354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63CE022-FE2F-4042-B6A7-E8BCB5B70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6E3E0-7A61-4EC8-8766-D5092B0A86AD}" type="datetimeFigureOut">
              <a:rPr lang="de-DE" smtClean="0"/>
              <a:t>06.03.2026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4407718-727A-4DFA-9129-3D0F4F242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D2D8A06-E841-435A-B878-2E77A4792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73F6-E55B-4537-A9FE-6442A9F981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9714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7631A0-B80E-4709-A188-D56026CE8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9282" y="1998010"/>
            <a:ext cx="568829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C124240-165C-468A-B4EC-72170772DA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9282" y="2821923"/>
            <a:ext cx="5688294" cy="336774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F8A1726-C4CB-4DCF-A63F-04E21C707D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98010"/>
            <a:ext cx="571051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217EA2E-F7CD-4CCF-A0A3-13B2914D6E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21923"/>
            <a:ext cx="5710518" cy="336774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2080FA1-6152-4F31-9CDE-498F30477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6E3E0-7A61-4EC8-8766-D5092B0A86AD}" type="datetimeFigureOut">
              <a:rPr lang="de-DE" smtClean="0"/>
              <a:t>06.03.2026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98DC8E6-27CC-4538-A507-B82B89289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0F5B76-73A1-4856-ADB2-396F0D634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73F6-E55B-4537-A9FE-6442A9F9818C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9D6B4544-1C72-468B-91F3-9F11E1C37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281" y="1171044"/>
            <a:ext cx="11591363" cy="737238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17120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7D2424-01B5-48AF-B6D4-7F626C1BE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F65EA39-D48E-4D0A-AA46-87E4B7104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6E3E0-7A61-4EC8-8766-D5092B0A86AD}" type="datetimeFigureOut">
              <a:rPr lang="de-DE" smtClean="0"/>
              <a:t>06.03.2026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FBB6F86-1E9A-49BD-908D-95C7FF8D1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E698841-009D-4806-B55C-3B3CC1C07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73F6-E55B-4537-A9FE-6442A9F981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0220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AFB0A99-7E83-4E5D-B4AD-CA17E5668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6E3E0-7A61-4EC8-8766-D5092B0A86AD}" type="datetimeFigureOut">
              <a:rPr lang="de-DE" smtClean="0"/>
              <a:t>06.03.2026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E8128A-46EC-41D7-B22C-2758AFBA4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0043EE7-DF51-4EC0-8CE1-2AC781EEE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73F6-E55B-4537-A9FE-6442A9F981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9586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5428E2-E0E5-481F-B20A-2E3FB9B44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281" y="1332238"/>
            <a:ext cx="4462744" cy="137311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34F4B1-7F07-4FDF-81E2-4FE58A598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32238"/>
            <a:ext cx="6717456" cy="45288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860D0E5-A840-41F7-A706-0C2606B3A1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9282" y="2705352"/>
            <a:ext cx="4462744" cy="316363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903CC95-914B-4047-BAE9-03B03CB8E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6E3E0-7A61-4EC8-8766-D5092B0A86AD}" type="datetimeFigureOut">
              <a:rPr lang="de-DE" smtClean="0"/>
              <a:t>06.03.2026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2E985C5-7C01-4955-8B64-C63E73C5C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5085503-72E9-4F8F-A095-E014995B8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73F6-E55B-4537-A9FE-6442A9F981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263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BD16973-055E-45E8-9272-C902762755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32238"/>
            <a:ext cx="6699530" cy="45288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B701C36-9021-477C-87D0-FCDA5649D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6E3E0-7A61-4EC8-8766-D5092B0A86AD}" type="datetimeFigureOut">
              <a:rPr lang="de-DE" smtClean="0"/>
              <a:t>06.03.2026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2E22FDE-3F85-4E53-9394-3D6F6E2B4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DC04DAD-8DC1-4209-8D77-8CEB0DBE7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73F6-E55B-4537-A9FE-6442A9F9818C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D81363F-96D2-46DD-A3A9-6F3A9496D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281" y="1332238"/>
            <a:ext cx="4462744" cy="137311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CABCC83D-AFFB-4891-A52F-FBA2E84D71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9282" y="2705352"/>
            <a:ext cx="4462744" cy="316363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41821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3D50835-BD47-4D7D-8929-9A8081D01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281" y="1171044"/>
            <a:ext cx="11591363" cy="7372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55B6727-4CC3-4E44-BFC8-96C70BA12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9281" y="2080757"/>
            <a:ext cx="11591363" cy="40962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EFE251A-32DB-466A-9899-644B65FFDB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9281" y="63494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tkinson Hyperlegible" pitchFamily="2" charset="0"/>
              </a:defRPr>
            </a:lvl1pPr>
          </a:lstStyle>
          <a:p>
            <a:fld id="{E116E3E0-7A61-4EC8-8766-D5092B0A86AD}" type="datetimeFigureOut">
              <a:rPr lang="de-DE" smtClean="0"/>
              <a:pPr/>
              <a:t>06.03.2026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EDDF694-757A-411B-861E-AA5BF9CC29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tkinson Hyperlegible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A13468A-3957-4269-B022-0F1D7605B9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57444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tkinson Hyperlegible" pitchFamily="2" charset="0"/>
              </a:defRPr>
            </a:lvl1pPr>
          </a:lstStyle>
          <a:p>
            <a:fld id="{A6E373F6-E55B-4537-A9FE-6442A9F9818C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Rechteck 10">
            <a:extLst>
              <a:ext uri="{FF2B5EF4-FFF2-40B4-BE49-F238E27FC236}">
                <a16:creationId xmlns:a16="http://schemas.microsoft.com/office/drawing/2014/main" id="{615A476E-07F2-4EBF-9A79-30EB2327B9BB}"/>
              </a:ext>
            </a:extLst>
          </p:cNvPr>
          <p:cNvSpPr/>
          <p:nvPr userDrawn="1"/>
        </p:nvSpPr>
        <p:spPr bwMode="auto">
          <a:xfrm>
            <a:off x="309283" y="947276"/>
            <a:ext cx="11591364" cy="5129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09F7AEB8-FDA4-47B9-B08F-C74BB9F00F98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/>
        </p:blipFill>
        <p:spPr bwMode="auto">
          <a:xfrm>
            <a:off x="309282" y="282644"/>
            <a:ext cx="1226383" cy="397387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46E05663-A468-43EC-8222-383D9CCA96D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422560" y="161896"/>
            <a:ext cx="2478084" cy="638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468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Lexend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tkinson Hyperlegibl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tkinson Hyperlegibl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tkinson Hyperlegibl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tkinson Hyperlegibl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tkinson Hyperlegibl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223BB03-A035-4A53-B517-D0A74E49C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37C9236-B125-46F9-83C2-EC521359B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BA1E10B-A950-4591-8E0D-036947FFA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05AA2-C33D-497E-9812-9D019DAF7D2D}" type="datetimeFigureOut">
              <a:rPr lang="de-DE" smtClean="0"/>
              <a:t>06.03.2026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68CCD26-5822-40CD-A080-E42719D491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1E9B903-4294-41B7-AE6B-5931668547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0A3EA-B943-41A7-9291-052DAD3E1D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4777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1EFD98-201C-4287-B62B-7E7C3F160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3529" y="1485700"/>
            <a:ext cx="10064942" cy="2387600"/>
          </a:xfrm>
        </p:spPr>
        <p:txBody>
          <a:bodyPr/>
          <a:lstStyle/>
          <a:p>
            <a:r>
              <a:rPr lang="de-DE" sz="4000" dirty="0" err="1"/>
              <a:t>KI@school</a:t>
            </a:r>
            <a:r>
              <a:rPr lang="de-DE" sz="4000" dirty="0"/>
              <a:t> - Runder Tisch </a:t>
            </a:r>
            <a:br>
              <a:rPr lang="de-DE" sz="4000" dirty="0"/>
            </a:br>
            <a:r>
              <a:rPr lang="de-DE" sz="2800" dirty="0"/>
              <a:t>KI-Integration in die </a:t>
            </a:r>
            <a:r>
              <a:rPr lang="de-DE" sz="2800" dirty="0" err="1"/>
              <a:t>ByCS</a:t>
            </a:r>
            <a:r>
              <a:rPr lang="de-DE" sz="2800" dirty="0"/>
              <a:t> Lernplattform </a:t>
            </a:r>
            <a:br>
              <a:rPr lang="de-DE" sz="2800" dirty="0"/>
            </a:br>
            <a:r>
              <a:rPr lang="de-DE" sz="2800" dirty="0"/>
              <a:t>Aktueller Funktionsumfang</a:t>
            </a:r>
            <a:endParaRPr lang="de-DE" sz="4000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E168B81-97B4-478F-AEEA-A0C95C90F6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Dr. Peter Mayer</a:t>
            </a:r>
          </a:p>
          <a:p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06.03.2026</a:t>
            </a:r>
          </a:p>
        </p:txBody>
      </p:sp>
    </p:spTree>
    <p:extLst>
      <p:ext uri="{BB962C8B-B14F-4D97-AF65-F5344CB8AC3E}">
        <p14:creationId xmlns:p14="http://schemas.microsoft.com/office/powerpoint/2010/main" val="1029992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CA4A9E3-507F-4CED-9ED3-E3463037B1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t"/>
          <a:lstStyle/>
          <a:p>
            <a:r>
              <a:rPr lang="de-DE" b="1" dirty="0"/>
              <a:t>Schulspezifische Konfiguration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75CC4DC-9B40-4A1F-BAD0-7454517F53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anchor="t"/>
          <a:lstStyle/>
          <a:p>
            <a:pPr algn="ctr"/>
            <a:r>
              <a:rPr lang="de-DE" b="1" dirty="0"/>
              <a:t>Kontrollzentrum im Kurs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8AF5234-A1F5-4F40-8D9A-4B885EFB2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Volle Kontrolle für Schulleitung und Lehrkräfte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D5880B5A-A066-4E44-B7F0-B4741AE1A33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b="60974"/>
          <a:stretch/>
        </p:blipFill>
        <p:spPr bwMode="auto">
          <a:xfrm>
            <a:off x="329651" y="3116911"/>
            <a:ext cx="5673230" cy="2790908"/>
          </a:xfrm>
          <a:prstGeom prst="rect">
            <a:avLst/>
          </a:prstGeom>
        </p:spPr>
      </p:pic>
      <p:pic>
        <p:nvPicPr>
          <p:cNvPr id="13" name="Inhaltsplatzhalter 12">
            <a:extLst>
              <a:ext uri="{FF2B5EF4-FFF2-40B4-BE49-F238E27FC236}">
                <a16:creationId xmlns:a16="http://schemas.microsoft.com/office/drawing/2014/main" id="{A90698B8-FDE3-4DC6-92BA-338F9892D95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/>
        </p:blipFill>
        <p:spPr bwMode="auto">
          <a:xfrm>
            <a:off x="8181892" y="2393888"/>
            <a:ext cx="1657847" cy="4308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578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EFE723-EFBB-4D58-8DE5-F0CEFBED0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Block - Chatbot</a:t>
            </a:r>
          </a:p>
        </p:txBody>
      </p:sp>
      <p:pic>
        <p:nvPicPr>
          <p:cNvPr id="13" name="Inhaltsplatzhalter 12">
            <a:extLst>
              <a:ext uri="{FF2B5EF4-FFF2-40B4-BE49-F238E27FC236}">
                <a16:creationId xmlns:a16="http://schemas.microsoft.com/office/drawing/2014/main" id="{3D0E1520-51C7-40F9-A617-7F0846CA18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24083" y="102116"/>
            <a:ext cx="4213412" cy="669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029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1ABB2D-1BB1-4B51-8B8F-A9EB2CD16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Aktivität - Chatbot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70FF8151-7C90-464D-AB02-1BE6C741413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19564" y="2112963"/>
            <a:ext cx="5090235" cy="4064000"/>
          </a:xfrm>
        </p:spPr>
      </p:pic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34C4C54A-7D74-432D-8D0F-0FF0C585BC9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b="1" dirty="0"/>
              <a:t>Vorteil gegenüber Block:</a:t>
            </a:r>
          </a:p>
          <a:p>
            <a:r>
              <a:rPr lang="de-DE" sz="1800" dirty="0"/>
              <a:t>Mehrere Chatbots können in einem Kurs liegen</a:t>
            </a:r>
          </a:p>
          <a:p>
            <a:r>
              <a:rPr lang="de-DE" sz="1800" dirty="0"/>
              <a:t>Jeder Chatbot kann unterschiedlich konfiguriert sein</a:t>
            </a:r>
          </a:p>
          <a:p>
            <a:pPr marL="457200" lvl="1" indent="0">
              <a:buNone/>
            </a:pPr>
            <a:endParaRPr lang="de-DE" sz="1800" dirty="0"/>
          </a:p>
          <a:p>
            <a:pPr>
              <a:buFont typeface="Symbol" panose="05050102010706020507" pitchFamily="18" charset="2"/>
              <a:buChar char="Þ"/>
            </a:pPr>
            <a:r>
              <a:rPr lang="de-DE" sz="2000" dirty="0"/>
              <a:t>Neue didaktische Möglichkeiten auch wegen Abschlussverfolgung und Voraussetzungen</a:t>
            </a:r>
          </a:p>
          <a:p>
            <a:pPr>
              <a:buFont typeface="Symbol" panose="05050102010706020507" pitchFamily="18" charset="2"/>
              <a:buChar char="Þ"/>
            </a:pPr>
            <a:endParaRPr lang="de-DE" sz="2000" dirty="0"/>
          </a:p>
          <a:p>
            <a:pPr marL="0" indent="0">
              <a:buNone/>
            </a:pPr>
            <a:r>
              <a:rPr lang="de-DE" sz="2000" b="1" dirty="0"/>
              <a:t>Zukunftsvision:</a:t>
            </a:r>
          </a:p>
          <a:p>
            <a:r>
              <a:rPr lang="de-DE" sz="1800" dirty="0"/>
              <a:t>Chat mit Kursinhalten (Auswahl oder komplett)</a:t>
            </a:r>
          </a:p>
          <a:p>
            <a:r>
              <a:rPr lang="de-DE" sz="1800" dirty="0"/>
              <a:t>Chat mit </a:t>
            </a:r>
            <a:r>
              <a:rPr lang="de-DE" sz="1800" dirty="0" err="1"/>
              <a:t>Vectorstore</a:t>
            </a:r>
            <a:r>
              <a:rPr lang="de-DE" sz="1800" dirty="0"/>
              <a:t> als Datenbasis (RAG)</a:t>
            </a:r>
          </a:p>
          <a:p>
            <a:pPr marL="0" indent="0">
              <a:buNone/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2144292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494B9F-5146-4621-A022-E6350A73D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281" y="1171043"/>
            <a:ext cx="4833219" cy="1564307"/>
          </a:xfrm>
        </p:spPr>
        <p:txBody>
          <a:bodyPr/>
          <a:lstStyle/>
          <a:p>
            <a:r>
              <a:rPr lang="de-DE" sz="2800" b="1" dirty="0"/>
              <a:t>Editorfunktionalitäten für differenzierte und barrierefreie Kurse</a:t>
            </a:r>
            <a:endParaRPr lang="de-DE" sz="2800" dirty="0"/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76D8DF3D-09CA-4190-9D64-667545EE1E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1938"/>
          <a:stretch/>
        </p:blipFill>
        <p:spPr bwMode="auto">
          <a:xfrm>
            <a:off x="25181" y="2627905"/>
            <a:ext cx="12156076" cy="3001617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F7245924-DF52-477D-ABB8-58B2A86FA89A}"/>
              </a:ext>
            </a:extLst>
          </p:cNvPr>
          <p:cNvSpPr/>
          <p:nvPr/>
        </p:nvSpPr>
        <p:spPr bwMode="auto">
          <a:xfrm>
            <a:off x="2925569" y="3470719"/>
            <a:ext cx="559130" cy="555726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55F41987-9F03-4E04-8D0F-4DE4ED3B9F4D}"/>
              </a:ext>
            </a:extLst>
          </p:cNvPr>
          <p:cNvSpPr/>
          <p:nvPr/>
        </p:nvSpPr>
        <p:spPr bwMode="auto">
          <a:xfrm>
            <a:off x="8030969" y="4878177"/>
            <a:ext cx="559130" cy="555726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B1586FF2-2C0A-4B78-AF4B-F0619CDBB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804" y="23922"/>
            <a:ext cx="6850149" cy="670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05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06AAF2A-4C12-45FC-9CC9-39F472874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3962" y="1260206"/>
            <a:ext cx="5688294" cy="823912"/>
          </a:xfrm>
        </p:spPr>
        <p:txBody>
          <a:bodyPr/>
          <a:lstStyle/>
          <a:p>
            <a:r>
              <a:rPr lang="de-DE" b="1" dirty="0"/>
              <a:t>Feedback-Vorschläge für Tests</a:t>
            </a:r>
          </a:p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A5935DB-602E-4BE8-AA0E-8F248D0719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36880" y="1260206"/>
            <a:ext cx="5710518" cy="823912"/>
          </a:xfrm>
        </p:spPr>
        <p:txBody>
          <a:bodyPr/>
          <a:lstStyle/>
          <a:p>
            <a:r>
              <a:rPr lang="de-DE" b="1" dirty="0"/>
              <a:t>Fragen-Generierung für Test Aktivität</a:t>
            </a:r>
          </a:p>
          <a:p>
            <a:endParaRPr lang="de-DE" dirty="0"/>
          </a:p>
        </p:txBody>
      </p:sp>
      <p:pic>
        <p:nvPicPr>
          <p:cNvPr id="10" name="Inhaltsplatzhalter 9">
            <a:extLst>
              <a:ext uri="{FF2B5EF4-FFF2-40B4-BE49-F238E27FC236}">
                <a16:creationId xmlns:a16="http://schemas.microsoft.com/office/drawing/2014/main" id="{AA367C76-37F3-4494-B41E-2DC83CC1B00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/>
        </p:blipFill>
        <p:spPr bwMode="auto">
          <a:xfrm>
            <a:off x="381540" y="1768818"/>
            <a:ext cx="5481916" cy="4376808"/>
          </a:xfrm>
          <a:prstGeom prst="rect">
            <a:avLst/>
          </a:prstGeom>
        </p:spPr>
      </p:pic>
      <p:pic>
        <p:nvPicPr>
          <p:cNvPr id="14" name="Inhaltsplatzhalter 13">
            <a:extLst>
              <a:ext uri="{FF2B5EF4-FFF2-40B4-BE49-F238E27FC236}">
                <a16:creationId xmlns:a16="http://schemas.microsoft.com/office/drawing/2014/main" id="{A50EB23B-E19F-4DBE-8BAA-61B0591BFB5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3"/>
          <a:srcRect l="-270" r="57716" b="47246"/>
          <a:stretch/>
        </p:blipFill>
        <p:spPr bwMode="auto">
          <a:xfrm>
            <a:off x="6492213" y="1786041"/>
            <a:ext cx="5081761" cy="427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888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E42739-3052-4751-AD8B-A5668D25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Kleine Unterstützungstools für die tägliche Arbeit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3F656C7C-D5DB-49B2-A605-5ABB8A3AB37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4"/>
          <a:stretch/>
        </p:blipFill>
        <p:spPr>
          <a:xfrm>
            <a:off x="756574" y="2112963"/>
            <a:ext cx="4816214" cy="4064000"/>
          </a:xfr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B97AD600-6DFB-4B2A-986D-666A6E766B7E}"/>
              </a:ext>
            </a:extLst>
          </p:cNvPr>
          <p:cNvSpPr/>
          <p:nvPr/>
        </p:nvSpPr>
        <p:spPr>
          <a:xfrm>
            <a:off x="1003610" y="4264226"/>
            <a:ext cx="1833260" cy="3791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3" name="AlternativText generieren">
            <a:hlinkClick r:id="" action="ppaction://media"/>
            <a:extLst>
              <a:ext uri="{FF2B5EF4-FFF2-40B4-BE49-F238E27FC236}">
                <a16:creationId xmlns:a16="http://schemas.microsoft.com/office/drawing/2014/main" id="{F721A3B0-1DC1-4E1E-A2DB-664E77F1E6E8}"/>
              </a:ext>
            </a:extLst>
          </p:cNvPr>
          <p:cNvPicPr>
            <a:picLocks noGrp="1" noChangeAspect="1"/>
          </p:cNvPicPr>
          <p:nvPr>
            <p:ph sz="half" idx="2"/>
            <a:videoFile r:link="rId1"/>
            <p:extLst>
              <p:ext uri="{DAA4B4D4-6D71-4841-9C94-3DE7FCFB9230}">
                <p14:media xmlns:p14="http://schemas.microsoft.com/office/powerpoint/2010/main" r:embed="rId2">
                  <p14:trim st="205"/>
                </p14:media>
              </p:ext>
            </p:extLst>
          </p:nvPr>
        </p:nvPicPr>
        <p:blipFill rotWithShape="1">
          <a:blip r:embed="rId5"/>
          <a:srcRect l="17166" r="17105"/>
          <a:stretch>
            <a:fillRect/>
          </a:stretch>
        </p:blipFill>
        <p:spPr>
          <a:xfrm>
            <a:off x="6661626" y="2112963"/>
            <a:ext cx="4748847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3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06699C-73A7-4EB0-B43B-F45BA8920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KI Agent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3DAAD3-ED64-4A05-96C2-D45E708F4D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9281" y="2113415"/>
            <a:ext cx="6134688" cy="40635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2400" dirty="0"/>
              <a:t>Die KI-Antwort enthält 4 Bereiche pro Feld:</a:t>
            </a:r>
          </a:p>
          <a:p>
            <a:pPr marL="0" indent="0">
              <a:buNone/>
            </a:pPr>
            <a:endParaRPr lang="de-DE" sz="2400" dirty="0"/>
          </a:p>
          <a:p>
            <a:r>
              <a:rPr lang="de-DE" sz="2400" b="1" dirty="0"/>
              <a:t>Feld-Name</a:t>
            </a:r>
            <a:r>
              <a:rPr lang="de-DE" sz="2400" dirty="0"/>
              <a:t> </a:t>
            </a:r>
            <a:r>
              <a:rPr lang="de-DE" sz="1600" dirty="0"/>
              <a:t>des Formularfeldes</a:t>
            </a:r>
          </a:p>
          <a:p>
            <a:endParaRPr lang="de-DE" sz="2400" dirty="0"/>
          </a:p>
          <a:p>
            <a:r>
              <a:rPr lang="de-DE" sz="2400" b="1" dirty="0"/>
              <a:t>Vorschlag</a:t>
            </a:r>
            <a:r>
              <a:rPr lang="de-DE" sz="2400" dirty="0"/>
              <a:t> </a:t>
            </a:r>
            <a:r>
              <a:rPr lang="de-DE" sz="1600" dirty="0"/>
              <a:t>für den Inhalt des Formularfeldes</a:t>
            </a:r>
          </a:p>
          <a:p>
            <a:endParaRPr lang="de-DE" sz="1600" dirty="0"/>
          </a:p>
          <a:p>
            <a:r>
              <a:rPr lang="de-DE" sz="2400" b="1" dirty="0"/>
              <a:t>Erklärung</a:t>
            </a:r>
            <a:r>
              <a:rPr lang="de-DE" sz="2400" dirty="0"/>
              <a:t> </a:t>
            </a:r>
            <a:r>
              <a:rPr lang="de-DE" sz="1600" dirty="0"/>
              <a:t>warum der Wert vorgeschlagen wurde.</a:t>
            </a:r>
          </a:p>
          <a:p>
            <a:endParaRPr lang="de-DE" sz="1600" dirty="0"/>
          </a:p>
          <a:p>
            <a:r>
              <a:rPr lang="de-DE" sz="2400" b="1" dirty="0"/>
              <a:t>Optionen</a:t>
            </a:r>
            <a:r>
              <a:rPr lang="de-DE" sz="2400" dirty="0"/>
              <a:t> </a:t>
            </a:r>
            <a:r>
              <a:rPr lang="de-DE" sz="1600" dirty="0"/>
              <a:t>zum übernehmen oder ablehnen des Vorschlags.</a:t>
            </a:r>
          </a:p>
        </p:txBody>
      </p:sp>
      <p:pic>
        <p:nvPicPr>
          <p:cNvPr id="10" name="Inhaltsplatzhalter 9">
            <a:extLst>
              <a:ext uri="{FF2B5EF4-FFF2-40B4-BE49-F238E27FC236}">
                <a16:creationId xmlns:a16="http://schemas.microsoft.com/office/drawing/2014/main" id="{C1D00801-BB9A-4498-9E5B-DB0D05C45F3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95914" y="1153502"/>
            <a:ext cx="4817327" cy="5382821"/>
          </a:xfr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694B61AA-FCDE-4EC4-9CE3-F8BB955ADCD9}"/>
              </a:ext>
            </a:extLst>
          </p:cNvPr>
          <p:cNvSpPr/>
          <p:nvPr/>
        </p:nvSpPr>
        <p:spPr>
          <a:xfrm>
            <a:off x="7337502" y="3858322"/>
            <a:ext cx="1146346" cy="1918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57459DA3-CB1D-4D5F-8177-B5CF4ED5BFB3}"/>
              </a:ext>
            </a:extLst>
          </p:cNvPr>
          <p:cNvSpPr/>
          <p:nvPr/>
        </p:nvSpPr>
        <p:spPr>
          <a:xfrm>
            <a:off x="7337501" y="4050123"/>
            <a:ext cx="3300761" cy="1918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431287A-38D5-465F-990B-9ED3C70B93EF}"/>
              </a:ext>
            </a:extLst>
          </p:cNvPr>
          <p:cNvSpPr/>
          <p:nvPr/>
        </p:nvSpPr>
        <p:spPr>
          <a:xfrm>
            <a:off x="7337501" y="4241924"/>
            <a:ext cx="4134874" cy="1605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801717C3-7C9D-4F9D-A967-EA0196D50385}"/>
              </a:ext>
            </a:extLst>
          </p:cNvPr>
          <p:cNvSpPr/>
          <p:nvPr/>
        </p:nvSpPr>
        <p:spPr>
          <a:xfrm>
            <a:off x="7337501" y="4402501"/>
            <a:ext cx="2685579" cy="2765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22DBC2AF-B159-4E80-949D-26BCE4C47B82}"/>
              </a:ext>
            </a:extLst>
          </p:cNvPr>
          <p:cNvCxnSpPr>
            <a:stCxn id="11" idx="1"/>
          </p:cNvCxnSpPr>
          <p:nvPr/>
        </p:nvCxnSpPr>
        <p:spPr>
          <a:xfrm flipH="1" flipV="1">
            <a:off x="4250845" y="3162486"/>
            <a:ext cx="3086657" cy="791737"/>
          </a:xfrm>
          <a:prstGeom prst="line">
            <a:avLst/>
          </a:prstGeom>
          <a:ln w="19050">
            <a:solidFill>
              <a:srgbClr val="FF000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64299529-6995-42F2-A31D-0829818F87EF}"/>
              </a:ext>
            </a:extLst>
          </p:cNvPr>
          <p:cNvCxnSpPr>
            <a:stCxn id="12" idx="1"/>
          </p:cNvCxnSpPr>
          <p:nvPr/>
        </p:nvCxnSpPr>
        <p:spPr>
          <a:xfrm flipH="1" flipV="1">
            <a:off x="5330283" y="4014439"/>
            <a:ext cx="2007218" cy="131585"/>
          </a:xfrm>
          <a:prstGeom prst="line">
            <a:avLst/>
          </a:prstGeom>
          <a:ln w="19050">
            <a:solidFill>
              <a:srgbClr val="FF000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36DEF023-6259-45FA-87B1-6E46D15C0856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5532120" y="4322213"/>
            <a:ext cx="1805381" cy="423340"/>
          </a:xfrm>
          <a:prstGeom prst="line">
            <a:avLst/>
          </a:prstGeom>
          <a:ln w="19050">
            <a:solidFill>
              <a:srgbClr val="FF000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6377AA58-3B43-4FB5-9E1B-2205B285B763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5468559" y="4540777"/>
            <a:ext cx="1868942" cy="941756"/>
          </a:xfrm>
          <a:prstGeom prst="line">
            <a:avLst/>
          </a:prstGeom>
          <a:ln w="19050">
            <a:solidFill>
              <a:srgbClr val="FF000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5710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1EFD98-201C-4287-B62B-7E7C3F160A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4800" dirty="0"/>
              <a:t>Vielen Dank für Ihre Aufmerksamkeit!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E168B81-97B4-478F-AEEA-A0C95C90F6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Dr. Peter Mayer</a:t>
            </a:r>
          </a:p>
          <a:p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06.03.2026</a:t>
            </a:r>
          </a:p>
        </p:txBody>
      </p:sp>
    </p:spTree>
    <p:extLst>
      <p:ext uri="{BB962C8B-B14F-4D97-AF65-F5344CB8AC3E}">
        <p14:creationId xmlns:p14="http://schemas.microsoft.com/office/powerpoint/2010/main" val="3876112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yCS-Design-System">
      <a:dk1>
        <a:sysClr val="windowText" lastClr="000000"/>
      </a:dk1>
      <a:lt1>
        <a:sysClr val="window" lastClr="FFFFFF"/>
      </a:lt1>
      <a:dk2>
        <a:srgbClr val="00091E"/>
      </a:dk2>
      <a:lt2>
        <a:srgbClr val="E8E8EA"/>
      </a:lt2>
      <a:accent1>
        <a:srgbClr val="264D7F"/>
      </a:accent1>
      <a:accent2>
        <a:srgbClr val="EF7430"/>
      </a:accent2>
      <a:accent3>
        <a:srgbClr val="A4A5AC"/>
      </a:accent3>
      <a:accent4>
        <a:srgbClr val="FFD030"/>
      </a:accent4>
      <a:accent5>
        <a:srgbClr val="00AAFF"/>
      </a:accent5>
      <a:accent6>
        <a:srgbClr val="00C431"/>
      </a:accent6>
      <a:hlink>
        <a:srgbClr val="EF7430"/>
      </a:hlink>
      <a:folHlink>
        <a:srgbClr val="EF743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yCS-ISB-Vorlage Präsentationen.pptx" id="{5CAB7C4A-7712-4402-BB16-F62874EEE245}" vid="{9D42B963-E5D8-4D11-9321-7B791BD75373}"/>
    </a:ext>
  </a:extLst>
</a:theme>
</file>

<file path=ppt/theme/theme2.xml><?xml version="1.0" encoding="utf-8"?>
<a:theme xmlns:a="http://schemas.openxmlformats.org/drawingml/2006/main" name="weiß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yCS-ISB-Vorlage Präsentationen.pptx" id="{5CAB7C4A-7712-4402-BB16-F62874EEE245}" vid="{47277092-A4E1-4AB1-8A5D-349B182272F4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ByCS-ISB-Vorlage Präsentationen</Template>
  <TotalTime>0</TotalTime>
  <Words>144</Words>
  <Application>Microsoft Office PowerPoint</Application>
  <PresentationFormat>Breitbild</PresentationFormat>
  <Paragraphs>34</Paragraphs>
  <Slides>9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9</vt:i4>
      </vt:variant>
    </vt:vector>
  </HeadingPairs>
  <TitlesOfParts>
    <vt:vector size="17" baseType="lpstr">
      <vt:lpstr>Arial</vt:lpstr>
      <vt:lpstr>Atkinson Hyperlegible</vt:lpstr>
      <vt:lpstr>Calibri</vt:lpstr>
      <vt:lpstr>Calibri Light</vt:lpstr>
      <vt:lpstr>Lexend</vt:lpstr>
      <vt:lpstr>Symbol</vt:lpstr>
      <vt:lpstr>Office</vt:lpstr>
      <vt:lpstr>weiß</vt:lpstr>
      <vt:lpstr>KI@school - Runder Tisch  KI-Integration in die ByCS Lernplattform  Aktueller Funktionsumfang</vt:lpstr>
      <vt:lpstr>Volle Kontrolle für Schulleitung und Lehrkräfte</vt:lpstr>
      <vt:lpstr>Block - Chatbot</vt:lpstr>
      <vt:lpstr>Aktivität - Chatbot</vt:lpstr>
      <vt:lpstr>Editorfunktionalitäten für differenzierte und barrierefreie Kurse</vt:lpstr>
      <vt:lpstr>PowerPoint-Präsentation</vt:lpstr>
      <vt:lpstr>Kleine Unterstützungstools für die tägliche Arbeit</vt:lpstr>
      <vt:lpstr>KI Agent</vt:lpstr>
      <vt:lpstr>Vielen Dank für Ihre Aufmerksamkeit!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 in Moodle: Von Chatbots über Barrierefreiheit zur Diskursanalyse</dc:title>
  <dc:creator>Peter Mayer</dc:creator>
  <cp:lastModifiedBy>Peter Mayer</cp:lastModifiedBy>
  <cp:revision>14</cp:revision>
  <dcterms:created xsi:type="dcterms:W3CDTF">2026-03-01T11:16:22Z</dcterms:created>
  <dcterms:modified xsi:type="dcterms:W3CDTF">2026-03-06T11:13:22Z</dcterms:modified>
</cp:coreProperties>
</file>